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75"/>
    <p:restoredTop sz="94694"/>
  </p:normalViewPr>
  <p:slideViewPr>
    <p:cSldViewPr snapToGrid="0" snapToObjects="1">
      <p:cViewPr varScale="1">
        <p:scale>
          <a:sx n="144" d="100"/>
          <a:sy n="144" d="100"/>
        </p:scale>
        <p:origin x="216" y="4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8/19/19</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8/19/19</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8/19/19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8/19/19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8/19/19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8/19/19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8/19/19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8/19/19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8/19/19</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009E0-7DD0-E147-BD5C-4BBBA7A841FC}"/>
              </a:ext>
            </a:extLst>
          </p:cNvPr>
          <p:cNvSpPr>
            <a:spLocks noGrp="1"/>
          </p:cNvSpPr>
          <p:nvPr>
            <p:ph type="ctrTitle"/>
          </p:nvPr>
        </p:nvSpPr>
        <p:spPr>
          <a:xfrm>
            <a:off x="1915385" y="3517863"/>
            <a:ext cx="8361229" cy="2098226"/>
          </a:xfrm>
        </p:spPr>
        <p:txBody>
          <a:bodyPr/>
          <a:lstStyle/>
          <a:p>
            <a:r>
              <a:rPr lang="en-US" b="1" u="sng" dirty="0"/>
              <a:t>Applied Data Science Capstone Project</a:t>
            </a:r>
            <a:br>
              <a:rPr lang="en-US" dirty="0"/>
            </a:br>
            <a:endParaRPr lang="en-US" dirty="0"/>
          </a:p>
        </p:txBody>
      </p:sp>
    </p:spTree>
    <p:extLst>
      <p:ext uri="{BB962C8B-B14F-4D97-AF65-F5344CB8AC3E}">
        <p14:creationId xmlns:p14="http://schemas.microsoft.com/office/powerpoint/2010/main" val="32647820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EB3E29-5F10-A84D-8F48-402B61820E4C}"/>
              </a:ext>
            </a:extLst>
          </p:cNvPr>
          <p:cNvSpPr txBox="1"/>
          <p:nvPr/>
        </p:nvSpPr>
        <p:spPr>
          <a:xfrm>
            <a:off x="4181382" y="2875002"/>
            <a:ext cx="4340355" cy="1107996"/>
          </a:xfrm>
          <a:prstGeom prst="rect">
            <a:avLst/>
          </a:prstGeom>
          <a:noFill/>
        </p:spPr>
        <p:txBody>
          <a:bodyPr wrap="none" rtlCol="0">
            <a:spAutoFit/>
          </a:bodyPr>
          <a:lstStyle/>
          <a:p>
            <a:r>
              <a:rPr lang="en-US" sz="6600" dirty="0"/>
              <a:t>THANK YOU</a:t>
            </a:r>
          </a:p>
        </p:txBody>
      </p:sp>
    </p:spTree>
    <p:extLst>
      <p:ext uri="{BB962C8B-B14F-4D97-AF65-F5344CB8AC3E}">
        <p14:creationId xmlns:p14="http://schemas.microsoft.com/office/powerpoint/2010/main" val="2380756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700BBC-F8D0-A84B-834C-0670FCA70688}"/>
              </a:ext>
            </a:extLst>
          </p:cNvPr>
          <p:cNvSpPr txBox="1"/>
          <p:nvPr/>
        </p:nvSpPr>
        <p:spPr>
          <a:xfrm>
            <a:off x="1470991" y="477079"/>
            <a:ext cx="1806135" cy="738664"/>
          </a:xfrm>
          <a:prstGeom prst="rect">
            <a:avLst/>
          </a:prstGeom>
          <a:noFill/>
        </p:spPr>
        <p:txBody>
          <a:bodyPr wrap="none" rtlCol="0">
            <a:spAutoFit/>
          </a:bodyPr>
          <a:lstStyle/>
          <a:p>
            <a:r>
              <a:rPr lang="en-US" sz="2400" b="1" u="sng" dirty="0"/>
              <a:t>Introduction</a:t>
            </a:r>
            <a:r>
              <a:rPr lang="en-US" b="1" u="sng" dirty="0"/>
              <a:t>:</a:t>
            </a:r>
            <a:endParaRPr lang="en-US" dirty="0"/>
          </a:p>
          <a:p>
            <a:endParaRPr lang="en-US" dirty="0"/>
          </a:p>
        </p:txBody>
      </p:sp>
      <p:sp>
        <p:nvSpPr>
          <p:cNvPr id="3" name="TextBox 2">
            <a:extLst>
              <a:ext uri="{FF2B5EF4-FFF2-40B4-BE49-F238E27FC236}">
                <a16:creationId xmlns:a16="http://schemas.microsoft.com/office/drawing/2014/main" id="{399002DE-906D-754D-89F3-A0877B27A2A5}"/>
              </a:ext>
            </a:extLst>
          </p:cNvPr>
          <p:cNvSpPr txBox="1"/>
          <p:nvPr/>
        </p:nvSpPr>
        <p:spPr>
          <a:xfrm>
            <a:off x="1202635" y="1262271"/>
            <a:ext cx="10048461" cy="2031325"/>
          </a:xfrm>
          <a:prstGeom prst="rect">
            <a:avLst/>
          </a:prstGeom>
          <a:noFill/>
        </p:spPr>
        <p:txBody>
          <a:bodyPr wrap="square" rtlCol="0">
            <a:spAutoFit/>
          </a:bodyPr>
          <a:lstStyle/>
          <a:p>
            <a:pPr marL="285750" indent="-285750">
              <a:buFont typeface="Arial" panose="020B0604020202020204" pitchFamily="34" charset="0"/>
              <a:buChar char="•"/>
            </a:pPr>
            <a:r>
              <a:rPr lang="en-US" dirty="0"/>
              <a:t>This is the final assignment as part of Applied Data Science Capstone project. </a:t>
            </a:r>
          </a:p>
          <a:p>
            <a:pPr marL="285750" indent="-285750">
              <a:buFont typeface="Arial" panose="020B0604020202020204" pitchFamily="34" charset="0"/>
              <a:buChar char="•"/>
            </a:pPr>
            <a:r>
              <a:rPr lang="en-US" dirty="0"/>
              <a:t>The problem we are trying to solve here is find a suitable area to start a new restaurant and also suggest the type of cuisine. </a:t>
            </a:r>
          </a:p>
          <a:p>
            <a:pPr marL="285750" indent="-285750">
              <a:buFont typeface="Arial" panose="020B0604020202020204" pitchFamily="34" charset="0"/>
              <a:buChar char="•"/>
            </a:pPr>
            <a:r>
              <a:rPr lang="en-US" dirty="0"/>
              <a:t>The people who would be interested in this work includes restaurant owners in the San Francisco area and also the enthusiasts of food business who wants to look at the geographical distribution of the restaurants and the popular cuisines across different neighborhoods of Bay area.</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305346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916FEB-48B2-8F46-A810-58160F889854}"/>
              </a:ext>
            </a:extLst>
          </p:cNvPr>
          <p:cNvSpPr txBox="1"/>
          <p:nvPr/>
        </p:nvSpPr>
        <p:spPr>
          <a:xfrm>
            <a:off x="1480931" y="1759227"/>
            <a:ext cx="10058399" cy="3970318"/>
          </a:xfrm>
          <a:prstGeom prst="rect">
            <a:avLst/>
          </a:prstGeom>
          <a:noFill/>
        </p:spPr>
        <p:txBody>
          <a:bodyPr wrap="square" rtlCol="0">
            <a:spAutoFit/>
          </a:bodyPr>
          <a:lstStyle/>
          <a:p>
            <a:pPr marL="285750" indent="-285750">
              <a:buFont typeface="Arial" panose="020B0604020202020204" pitchFamily="34" charset="0"/>
              <a:buChar char="•"/>
            </a:pPr>
            <a:r>
              <a:rPr lang="en-US" dirty="0"/>
              <a:t>In order to accomplish the requirements above, we need to get some data related to the different types </a:t>
            </a:r>
          </a:p>
          <a:p>
            <a:pPr marL="285750" indent="-285750">
              <a:buFont typeface="Arial" panose="020B0604020202020204" pitchFamily="34" charset="0"/>
              <a:buChar char="•"/>
            </a:pPr>
            <a:r>
              <a:rPr lang="en-US" dirty="0"/>
              <a:t>of cuisines in the Bay Area. For our purpose we are mainly focusing on three different types of cuisines:</a:t>
            </a:r>
          </a:p>
          <a:p>
            <a:pPr marL="1200150" lvl="2" indent="-285750">
              <a:buFont typeface="Arial" panose="020B0604020202020204" pitchFamily="34" charset="0"/>
              <a:buChar char="•"/>
            </a:pPr>
            <a:r>
              <a:rPr lang="en-US" dirty="0"/>
              <a:t>Mexican cuisines</a:t>
            </a:r>
          </a:p>
          <a:p>
            <a:pPr marL="1200150" lvl="2" indent="-285750">
              <a:buFont typeface="Arial" panose="020B0604020202020204" pitchFamily="34" charset="0"/>
              <a:buChar char="•"/>
            </a:pPr>
            <a:r>
              <a:rPr lang="en-US" dirty="0"/>
              <a:t>Italian cuisines</a:t>
            </a:r>
          </a:p>
          <a:p>
            <a:pPr marL="1200150" lvl="2" indent="-285750">
              <a:buFont typeface="Arial" panose="020B0604020202020204" pitchFamily="34" charset="0"/>
              <a:buChar char="•"/>
            </a:pPr>
            <a:r>
              <a:rPr lang="en-US" dirty="0"/>
              <a:t>Indian cuisines</a:t>
            </a:r>
          </a:p>
          <a:p>
            <a:pPr marL="285750" indent="-285750">
              <a:buFont typeface="Arial" panose="020B0604020202020204" pitchFamily="34" charset="0"/>
              <a:buChar char="•"/>
            </a:pPr>
            <a:r>
              <a:rPr lang="en-US" dirty="0"/>
              <a:t>As part of the research we found that restaurant operated in a shopping Mall food courts could be more profitable for certain business models. </a:t>
            </a:r>
          </a:p>
          <a:p>
            <a:pPr marL="285750" indent="-285750">
              <a:buFont typeface="Arial" panose="020B0604020202020204" pitchFamily="34" charset="0"/>
              <a:buChar char="•"/>
            </a:pPr>
            <a:r>
              <a:rPr lang="en-US" dirty="0"/>
              <a:t>These restaurants are low maintenance as compared to stand alone restaurants since the seating space and furniture are already provided to them. </a:t>
            </a:r>
          </a:p>
          <a:p>
            <a:pPr marL="285750" indent="-285750">
              <a:buFont typeface="Arial" panose="020B0604020202020204" pitchFamily="34" charset="0"/>
              <a:buChar char="•"/>
            </a:pPr>
            <a:r>
              <a:rPr lang="en-US" dirty="0"/>
              <a:t>All the data about the venues we need is being consumed from Foursquare database by making some regular and premium calls.</a:t>
            </a:r>
          </a:p>
          <a:p>
            <a:pPr marL="285750" indent="-285750">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466B29EE-1F0A-C74F-B6D0-C93C250FDBAE}"/>
              </a:ext>
            </a:extLst>
          </p:cNvPr>
          <p:cNvSpPr txBox="1"/>
          <p:nvPr/>
        </p:nvSpPr>
        <p:spPr>
          <a:xfrm>
            <a:off x="1480931" y="815008"/>
            <a:ext cx="705642" cy="369332"/>
          </a:xfrm>
          <a:prstGeom prst="rect">
            <a:avLst/>
          </a:prstGeom>
          <a:noFill/>
        </p:spPr>
        <p:txBody>
          <a:bodyPr wrap="none" rtlCol="0">
            <a:spAutoFit/>
          </a:bodyPr>
          <a:lstStyle/>
          <a:p>
            <a:r>
              <a:rPr lang="en-US" b="1" u="sng" dirty="0"/>
              <a:t>Data:</a:t>
            </a:r>
          </a:p>
        </p:txBody>
      </p:sp>
    </p:spTree>
    <p:extLst>
      <p:ext uri="{BB962C8B-B14F-4D97-AF65-F5344CB8AC3E}">
        <p14:creationId xmlns:p14="http://schemas.microsoft.com/office/powerpoint/2010/main" val="33514108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9"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2" name="Rectangle 11">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1B8ED557-97B1-3047-AA27-707FF8BB78FC}"/>
              </a:ext>
            </a:extLst>
          </p:cNvPr>
          <p:cNvSpPr txBox="1"/>
          <p:nvPr/>
        </p:nvSpPr>
        <p:spPr>
          <a:xfrm>
            <a:off x="8154186" y="634028"/>
            <a:ext cx="3355942" cy="3732835"/>
          </a:xfrm>
          <a:prstGeom prst="rect">
            <a:avLst/>
          </a:prstGeom>
        </p:spPr>
        <p:txBody>
          <a:bodyPr vert="horz" lIns="91440" tIns="45720" rIns="91440" bIns="45720" rtlCol="0" anchor="b">
            <a:normAutofit/>
          </a:bodyPr>
          <a:lstStyle/>
          <a:p>
            <a:pPr algn="ctr" defTabSz="914400">
              <a:lnSpc>
                <a:spcPct val="89000"/>
              </a:lnSpc>
              <a:spcBef>
                <a:spcPct val="0"/>
              </a:spcBef>
              <a:spcAft>
                <a:spcPts val="600"/>
              </a:spcAft>
            </a:pPr>
            <a:r>
              <a:rPr lang="en-US" sz="5100" cap="all" dirty="0">
                <a:solidFill>
                  <a:schemeClr val="tx2"/>
                </a:solidFill>
                <a:latin typeface="+mj-lt"/>
                <a:ea typeface="+mj-ea"/>
                <a:cs typeface="+mj-cs"/>
              </a:rPr>
              <a:t>Italian restaurants in the bay area</a:t>
            </a:r>
          </a:p>
          <a:p>
            <a:pPr algn="ctr" defTabSz="914400">
              <a:lnSpc>
                <a:spcPct val="89000"/>
              </a:lnSpc>
              <a:spcBef>
                <a:spcPct val="0"/>
              </a:spcBef>
              <a:spcAft>
                <a:spcPts val="600"/>
              </a:spcAft>
            </a:pPr>
            <a:endParaRPr lang="en-US" sz="5100" cap="all" dirty="0">
              <a:solidFill>
                <a:schemeClr val="tx2"/>
              </a:solidFill>
              <a:latin typeface="+mj-lt"/>
              <a:ea typeface="+mj-ea"/>
              <a:cs typeface="+mj-cs"/>
            </a:endParaRPr>
          </a:p>
        </p:txBody>
      </p:sp>
      <p:sp>
        <p:nvSpPr>
          <p:cNvPr id="14"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6"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3" name="Picture 2" descr="A close up of a map&#10;&#10;Description automatically generated">
            <a:extLst>
              <a:ext uri="{FF2B5EF4-FFF2-40B4-BE49-F238E27FC236}">
                <a16:creationId xmlns:a16="http://schemas.microsoft.com/office/drawing/2014/main" id="{D122BB2B-F28E-604D-951E-DE385232B7EC}"/>
              </a:ext>
            </a:extLst>
          </p:cNvPr>
          <p:cNvPicPr/>
          <p:nvPr/>
        </p:nvPicPr>
        <p:blipFill>
          <a:blip r:embed="rId2"/>
          <a:stretch>
            <a:fillRect/>
          </a:stretch>
        </p:blipFill>
        <p:spPr>
          <a:xfrm>
            <a:off x="1379023" y="2219902"/>
            <a:ext cx="5659222" cy="2617388"/>
          </a:xfrm>
          <a:prstGeom prst="rect">
            <a:avLst/>
          </a:prstGeom>
        </p:spPr>
      </p:pic>
    </p:spTree>
    <p:extLst>
      <p:ext uri="{BB962C8B-B14F-4D97-AF65-F5344CB8AC3E}">
        <p14:creationId xmlns:p14="http://schemas.microsoft.com/office/powerpoint/2010/main" val="1314478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9"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2" name="Rectangle 11">
            <a:extLst>
              <a:ext uri="{FF2B5EF4-FFF2-40B4-BE49-F238E27FC236}">
                <a16:creationId xmlns:a16="http://schemas.microsoft.com/office/drawing/2014/main" id="{CB73C468-D875-4A8E-A540-E43BF8232D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94FA40D-DCDA-804E-829E-569E0C66E899}"/>
              </a:ext>
            </a:extLst>
          </p:cNvPr>
          <p:cNvSpPr txBox="1"/>
          <p:nvPr/>
        </p:nvSpPr>
        <p:spPr>
          <a:xfrm>
            <a:off x="6711885" y="634028"/>
            <a:ext cx="4798243" cy="3732835"/>
          </a:xfrm>
          <a:prstGeom prst="rect">
            <a:avLst/>
          </a:prstGeom>
        </p:spPr>
        <p:txBody>
          <a:bodyPr vert="horz" lIns="91440" tIns="45720" rIns="91440" bIns="45720" rtlCol="0" anchor="b">
            <a:normAutofit/>
          </a:bodyPr>
          <a:lstStyle/>
          <a:p>
            <a:pPr algn="ctr" defTabSz="914400">
              <a:lnSpc>
                <a:spcPct val="89000"/>
              </a:lnSpc>
              <a:spcBef>
                <a:spcPct val="0"/>
              </a:spcBef>
              <a:spcAft>
                <a:spcPts val="600"/>
              </a:spcAft>
            </a:pPr>
            <a:r>
              <a:rPr lang="en-US" sz="6700" cap="all">
                <a:solidFill>
                  <a:schemeClr val="tx2"/>
                </a:solidFill>
                <a:latin typeface="+mj-lt"/>
                <a:ea typeface="+mj-ea"/>
                <a:cs typeface="+mj-cs"/>
              </a:rPr>
              <a:t>Indian restaurants in the bay area </a:t>
            </a:r>
          </a:p>
        </p:txBody>
      </p:sp>
      <p:sp>
        <p:nvSpPr>
          <p:cNvPr id="14" name="Freeform 6">
            <a:extLst>
              <a:ext uri="{FF2B5EF4-FFF2-40B4-BE49-F238E27FC236}">
                <a16:creationId xmlns:a16="http://schemas.microsoft.com/office/drawing/2014/main" id="{B4734F2F-19FC-4D35-9BDE-5CEAD57D9B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027878"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6" name="Freeform 6">
            <a:extLst>
              <a:ext uri="{FF2B5EF4-FFF2-40B4-BE49-F238E27FC236}">
                <a16:creationId xmlns:a16="http://schemas.microsoft.com/office/drawing/2014/main" id="{D97A8A26-FD96-4968-A34A-727382AC7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3" name="Picture 2" descr="A close up of a map&#10;&#10;Description automatically generated">
            <a:extLst>
              <a:ext uri="{FF2B5EF4-FFF2-40B4-BE49-F238E27FC236}">
                <a16:creationId xmlns:a16="http://schemas.microsoft.com/office/drawing/2014/main" id="{E6461415-B2EC-6549-BFFC-5A66659DEC28}"/>
              </a:ext>
            </a:extLst>
          </p:cNvPr>
          <p:cNvPicPr/>
          <p:nvPr/>
        </p:nvPicPr>
        <p:blipFill>
          <a:blip r:embed="rId2"/>
          <a:stretch>
            <a:fillRect/>
          </a:stretch>
        </p:blipFill>
        <p:spPr>
          <a:xfrm>
            <a:off x="1371403" y="2582282"/>
            <a:ext cx="4207669" cy="1893451"/>
          </a:xfrm>
          <a:prstGeom prst="rect">
            <a:avLst/>
          </a:prstGeom>
        </p:spPr>
      </p:pic>
    </p:spTree>
    <p:extLst>
      <p:ext uri="{BB962C8B-B14F-4D97-AF65-F5344CB8AC3E}">
        <p14:creationId xmlns:p14="http://schemas.microsoft.com/office/powerpoint/2010/main" val="2094674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9"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2" name="Rectangle 11">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0D64F82-45C5-8945-9F38-227CB2100F1A}"/>
              </a:ext>
            </a:extLst>
          </p:cNvPr>
          <p:cNvSpPr txBox="1"/>
          <p:nvPr/>
        </p:nvSpPr>
        <p:spPr>
          <a:xfrm>
            <a:off x="8154186" y="634028"/>
            <a:ext cx="3355942" cy="3732835"/>
          </a:xfrm>
          <a:prstGeom prst="rect">
            <a:avLst/>
          </a:prstGeom>
        </p:spPr>
        <p:txBody>
          <a:bodyPr vert="horz" lIns="91440" tIns="45720" rIns="91440" bIns="45720" rtlCol="0" anchor="b">
            <a:normAutofit/>
          </a:bodyPr>
          <a:lstStyle/>
          <a:p>
            <a:pPr algn="ctr" defTabSz="914400">
              <a:lnSpc>
                <a:spcPct val="89000"/>
              </a:lnSpc>
              <a:spcBef>
                <a:spcPct val="0"/>
              </a:spcBef>
              <a:spcAft>
                <a:spcPts val="600"/>
              </a:spcAft>
            </a:pPr>
            <a:r>
              <a:rPr lang="en-US" sz="5100" cap="all">
                <a:solidFill>
                  <a:schemeClr val="tx2"/>
                </a:solidFill>
                <a:latin typeface="+mj-lt"/>
                <a:ea typeface="+mj-ea"/>
                <a:cs typeface="+mj-cs"/>
              </a:rPr>
              <a:t>Mexican restaurants in the bay area </a:t>
            </a:r>
          </a:p>
        </p:txBody>
      </p:sp>
      <p:sp>
        <p:nvSpPr>
          <p:cNvPr id="14"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16"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3" name="Picture 2" descr="A close up of a map&#10;&#10;Description automatically generated">
            <a:extLst>
              <a:ext uri="{FF2B5EF4-FFF2-40B4-BE49-F238E27FC236}">
                <a16:creationId xmlns:a16="http://schemas.microsoft.com/office/drawing/2014/main" id="{996F913E-AFBD-F94C-AD24-CF56375E6F7B}"/>
              </a:ext>
            </a:extLst>
          </p:cNvPr>
          <p:cNvPicPr/>
          <p:nvPr/>
        </p:nvPicPr>
        <p:blipFill>
          <a:blip r:embed="rId2"/>
          <a:stretch>
            <a:fillRect/>
          </a:stretch>
        </p:blipFill>
        <p:spPr>
          <a:xfrm>
            <a:off x="1379023" y="1887422"/>
            <a:ext cx="5659222" cy="3282348"/>
          </a:xfrm>
          <a:prstGeom prst="rect">
            <a:avLst/>
          </a:prstGeom>
        </p:spPr>
      </p:pic>
    </p:spTree>
    <p:extLst>
      <p:ext uri="{BB962C8B-B14F-4D97-AF65-F5344CB8AC3E}">
        <p14:creationId xmlns:p14="http://schemas.microsoft.com/office/powerpoint/2010/main" val="36652587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8" name="Group 7">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9"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9" name="Rectangle 11">
            <a:extLst>
              <a:ext uri="{FF2B5EF4-FFF2-40B4-BE49-F238E27FC236}">
                <a16:creationId xmlns:a16="http://schemas.microsoft.com/office/drawing/2014/main" id="{1F9A0C1C-8ABC-401B-8FE9-AC9327C4C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02815068-A660-CD48-AF85-B54598630445}"/>
              </a:ext>
            </a:extLst>
          </p:cNvPr>
          <p:cNvSpPr txBox="1"/>
          <p:nvPr/>
        </p:nvSpPr>
        <p:spPr>
          <a:xfrm>
            <a:off x="8154186" y="634028"/>
            <a:ext cx="3355942" cy="3732835"/>
          </a:xfrm>
          <a:prstGeom prst="rect">
            <a:avLst/>
          </a:prstGeom>
        </p:spPr>
        <p:txBody>
          <a:bodyPr vert="horz" lIns="91440" tIns="45720" rIns="91440" bIns="45720" rtlCol="0" anchor="b">
            <a:normAutofit/>
          </a:bodyPr>
          <a:lstStyle/>
          <a:p>
            <a:pPr algn="ctr" defTabSz="914400">
              <a:lnSpc>
                <a:spcPct val="89000"/>
              </a:lnSpc>
              <a:spcBef>
                <a:spcPct val="0"/>
              </a:spcBef>
              <a:spcAft>
                <a:spcPts val="600"/>
              </a:spcAft>
            </a:pPr>
            <a:r>
              <a:rPr lang="en-US" sz="6000" cap="all" dirty="0">
                <a:solidFill>
                  <a:schemeClr val="tx2"/>
                </a:solidFill>
                <a:latin typeface="+mj-lt"/>
                <a:ea typeface="+mj-ea"/>
                <a:cs typeface="+mj-cs"/>
              </a:rPr>
              <a:t>Malls in the Bay Area</a:t>
            </a:r>
          </a:p>
          <a:p>
            <a:pPr algn="ctr" defTabSz="914400">
              <a:lnSpc>
                <a:spcPct val="89000"/>
              </a:lnSpc>
              <a:spcBef>
                <a:spcPct val="0"/>
              </a:spcBef>
              <a:spcAft>
                <a:spcPts val="600"/>
              </a:spcAft>
            </a:pPr>
            <a:endParaRPr lang="en-US" sz="6000" cap="all" dirty="0">
              <a:solidFill>
                <a:schemeClr val="tx2"/>
              </a:solidFill>
              <a:latin typeface="+mj-lt"/>
              <a:ea typeface="+mj-ea"/>
              <a:cs typeface="+mj-cs"/>
            </a:endParaRPr>
          </a:p>
        </p:txBody>
      </p:sp>
      <p:sp>
        <p:nvSpPr>
          <p:cNvPr id="20" name="Freeform 6">
            <a:extLst>
              <a:ext uri="{FF2B5EF4-FFF2-40B4-BE49-F238E27FC236}">
                <a16:creationId xmlns:a16="http://schemas.microsoft.com/office/drawing/2014/main" id="{BA5783C3-2F96-40A7-A24F-30CB07AA3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49163" y="634028"/>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1" name="Freeform 6">
            <a:extLst>
              <a:ext uri="{FF2B5EF4-FFF2-40B4-BE49-F238E27FC236}">
                <a16:creationId xmlns:a16="http://schemas.microsoft.com/office/drawing/2014/main" id="{A9D08DBA-0326-4C4E-ACFB-576F3ABDD2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494670" y="2016617"/>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pic>
        <p:nvPicPr>
          <p:cNvPr id="3" name="Picture 2" descr="A picture containing text, map&#10;&#10;Description automatically generated">
            <a:extLst>
              <a:ext uri="{FF2B5EF4-FFF2-40B4-BE49-F238E27FC236}">
                <a16:creationId xmlns:a16="http://schemas.microsoft.com/office/drawing/2014/main" id="{5C35E780-7093-2F49-B311-5A9918BB1A67}"/>
              </a:ext>
            </a:extLst>
          </p:cNvPr>
          <p:cNvPicPr/>
          <p:nvPr/>
        </p:nvPicPr>
        <p:blipFill>
          <a:blip r:embed="rId2"/>
          <a:stretch>
            <a:fillRect/>
          </a:stretch>
        </p:blipFill>
        <p:spPr>
          <a:xfrm>
            <a:off x="1379023" y="2106716"/>
            <a:ext cx="5659222" cy="2843759"/>
          </a:xfrm>
          <a:prstGeom prst="rect">
            <a:avLst/>
          </a:prstGeom>
        </p:spPr>
      </p:pic>
    </p:spTree>
    <p:extLst>
      <p:ext uri="{BB962C8B-B14F-4D97-AF65-F5344CB8AC3E}">
        <p14:creationId xmlns:p14="http://schemas.microsoft.com/office/powerpoint/2010/main" val="1043243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4"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5"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7" name="Rectangle 16">
            <a:extLst>
              <a:ext uri="{FF2B5EF4-FFF2-40B4-BE49-F238E27FC236}">
                <a16:creationId xmlns:a16="http://schemas.microsoft.com/office/drawing/2014/main" id="{1E954AF0-B5CC-4A16-ACDA-675B5694F2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lose up of a map&#10;&#10;Description automatically generated">
            <a:extLst>
              <a:ext uri="{FF2B5EF4-FFF2-40B4-BE49-F238E27FC236}">
                <a16:creationId xmlns:a16="http://schemas.microsoft.com/office/drawing/2014/main" id="{DD033087-090B-AF4F-A5FE-DE725CFB190F}"/>
              </a:ext>
            </a:extLst>
          </p:cNvPr>
          <p:cNvPicPr/>
          <p:nvPr/>
        </p:nvPicPr>
        <p:blipFill>
          <a:blip r:embed="rId2"/>
          <a:stretch>
            <a:fillRect/>
          </a:stretch>
        </p:blipFill>
        <p:spPr>
          <a:xfrm>
            <a:off x="634275" y="1565898"/>
            <a:ext cx="6900380" cy="3726203"/>
          </a:xfrm>
          <a:prstGeom prst="rect">
            <a:avLst/>
          </a:prstGeom>
        </p:spPr>
      </p:pic>
      <p:sp>
        <p:nvSpPr>
          <p:cNvPr id="19" name="Freeform 6">
            <a:extLst>
              <a:ext uri="{FF2B5EF4-FFF2-40B4-BE49-F238E27FC236}">
                <a16:creationId xmlns:a16="http://schemas.microsoft.com/office/drawing/2014/main" id="{325322DD-3792-4947-A96A-1B6D9D7869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6" name="TextBox 5">
            <a:extLst>
              <a:ext uri="{FF2B5EF4-FFF2-40B4-BE49-F238E27FC236}">
                <a16:creationId xmlns:a16="http://schemas.microsoft.com/office/drawing/2014/main" id="{F9D7DB66-5DBF-414F-82CF-99133998B33A}"/>
              </a:ext>
            </a:extLst>
          </p:cNvPr>
          <p:cNvSpPr txBox="1"/>
          <p:nvPr/>
        </p:nvSpPr>
        <p:spPr>
          <a:xfrm>
            <a:off x="8569666" y="1314922"/>
            <a:ext cx="3176246" cy="3000139"/>
          </a:xfrm>
          <a:prstGeom prst="rect">
            <a:avLst/>
          </a:prstGeom>
        </p:spPr>
        <p:txBody>
          <a:bodyPr vert="horz" lIns="91440" tIns="45720" rIns="91440" bIns="45720" rtlCol="0" anchor="b">
            <a:normAutofit/>
          </a:bodyPr>
          <a:lstStyle/>
          <a:p>
            <a:pPr defTabSz="914400">
              <a:lnSpc>
                <a:spcPct val="89000"/>
              </a:lnSpc>
              <a:spcBef>
                <a:spcPct val="0"/>
              </a:spcBef>
              <a:spcAft>
                <a:spcPts val="600"/>
              </a:spcAft>
            </a:pPr>
            <a:r>
              <a:rPr lang="en-US" sz="4800" cap="all">
                <a:solidFill>
                  <a:schemeClr val="tx2"/>
                </a:solidFill>
                <a:latin typeface="+mj-lt"/>
                <a:ea typeface="+mj-ea"/>
                <a:cs typeface="+mj-cs"/>
              </a:rPr>
              <a:t>Combined Image </a:t>
            </a:r>
          </a:p>
        </p:txBody>
      </p:sp>
      <p:sp>
        <p:nvSpPr>
          <p:cNvPr id="2" name="TextBox 1">
            <a:extLst>
              <a:ext uri="{FF2B5EF4-FFF2-40B4-BE49-F238E27FC236}">
                <a16:creationId xmlns:a16="http://schemas.microsoft.com/office/drawing/2014/main" id="{AF2103D9-F1AD-E243-B9E4-C541557FDD26}"/>
              </a:ext>
            </a:extLst>
          </p:cNvPr>
          <p:cNvSpPr txBox="1"/>
          <p:nvPr/>
        </p:nvSpPr>
        <p:spPr>
          <a:xfrm>
            <a:off x="4289778" y="216746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1795754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9647CE-D7EA-1448-8749-8B22A61A81AB}"/>
              </a:ext>
            </a:extLst>
          </p:cNvPr>
          <p:cNvSpPr txBox="1"/>
          <p:nvPr/>
        </p:nvSpPr>
        <p:spPr>
          <a:xfrm>
            <a:off x="1623956" y="658702"/>
            <a:ext cx="1375698" cy="400110"/>
          </a:xfrm>
          <a:prstGeom prst="rect">
            <a:avLst/>
          </a:prstGeom>
          <a:noFill/>
        </p:spPr>
        <p:txBody>
          <a:bodyPr wrap="none" rtlCol="0">
            <a:spAutoFit/>
          </a:bodyPr>
          <a:lstStyle/>
          <a:p>
            <a:r>
              <a:rPr lang="en-US" sz="2000" b="1" u="sng" dirty="0"/>
              <a:t>Conclusion</a:t>
            </a:r>
          </a:p>
        </p:txBody>
      </p:sp>
      <p:sp>
        <p:nvSpPr>
          <p:cNvPr id="4" name="TextBox 3">
            <a:extLst>
              <a:ext uri="{FF2B5EF4-FFF2-40B4-BE49-F238E27FC236}">
                <a16:creationId xmlns:a16="http://schemas.microsoft.com/office/drawing/2014/main" id="{7BED5C02-9006-F843-B26A-DFA512074FED}"/>
              </a:ext>
            </a:extLst>
          </p:cNvPr>
          <p:cNvSpPr txBox="1"/>
          <p:nvPr/>
        </p:nvSpPr>
        <p:spPr>
          <a:xfrm>
            <a:off x="1970843" y="1518082"/>
            <a:ext cx="9268287" cy="3139321"/>
          </a:xfrm>
          <a:prstGeom prst="rect">
            <a:avLst/>
          </a:prstGeom>
          <a:noFill/>
        </p:spPr>
        <p:txBody>
          <a:bodyPr wrap="square" rtlCol="0">
            <a:spAutoFit/>
          </a:bodyPr>
          <a:lstStyle/>
          <a:p>
            <a:pPr marL="285750" indent="-285750">
              <a:buFont typeface="Arial" panose="020B0604020202020204" pitchFamily="34" charset="0"/>
              <a:buChar char="•"/>
            </a:pPr>
            <a:r>
              <a:rPr lang="en-US" dirty="0"/>
              <a:t>For Mexican cuisines, </a:t>
            </a:r>
          </a:p>
          <a:p>
            <a:pPr marL="1200150" lvl="2" indent="-285750">
              <a:buFont typeface="Arial" panose="020B0604020202020204" pitchFamily="34" charset="0"/>
              <a:buChar char="•"/>
            </a:pPr>
            <a:r>
              <a:rPr lang="en-US" dirty="0"/>
              <a:t>Milpitas would be an ideal standalone location. </a:t>
            </a:r>
          </a:p>
          <a:p>
            <a:pPr marL="1200150" lvl="2" indent="-285750">
              <a:buFont typeface="Arial" panose="020B0604020202020204" pitchFamily="34" charset="0"/>
              <a:buChar char="•"/>
            </a:pPr>
            <a:r>
              <a:rPr lang="en-US" dirty="0"/>
              <a:t>If a mall location is more appropriate for the business instead of standalone restaurant, Fremont mall would be an ideal location. </a:t>
            </a:r>
          </a:p>
          <a:p>
            <a:pPr marL="285750" indent="-285750">
              <a:buFont typeface="Arial" panose="020B0604020202020204" pitchFamily="34" charset="0"/>
              <a:buChar char="•"/>
            </a:pPr>
            <a:r>
              <a:rPr lang="en-US" dirty="0"/>
              <a:t>For Indian restaurants,</a:t>
            </a:r>
          </a:p>
          <a:p>
            <a:pPr marL="1200150" lvl="2" indent="-285750">
              <a:buFont typeface="Arial" panose="020B0604020202020204" pitchFamily="34" charset="0"/>
              <a:buChar char="•"/>
            </a:pPr>
            <a:r>
              <a:rPr lang="en-US" dirty="0"/>
              <a:t> Livermore would be nice standalone location</a:t>
            </a:r>
          </a:p>
          <a:p>
            <a:pPr marL="1200150" lvl="2" indent="-285750">
              <a:buFont typeface="Arial" panose="020B0604020202020204" pitchFamily="34" charset="0"/>
              <a:buChar char="•"/>
            </a:pPr>
            <a:r>
              <a:rPr lang="en-US" dirty="0"/>
              <a:t>Burlingame mall for food court location. </a:t>
            </a:r>
          </a:p>
          <a:p>
            <a:pPr marL="285750" indent="-285750">
              <a:buFont typeface="Arial" panose="020B0604020202020204" pitchFamily="34" charset="0"/>
              <a:buChar char="•"/>
            </a:pPr>
            <a:r>
              <a:rPr lang="en-US" dirty="0"/>
              <a:t>For Italian place, </a:t>
            </a:r>
          </a:p>
          <a:p>
            <a:pPr marL="1200150" lvl="2" indent="-285750">
              <a:buFont typeface="Arial" panose="020B0604020202020204" pitchFamily="34" charset="0"/>
              <a:buChar char="•"/>
            </a:pPr>
            <a:r>
              <a:rPr lang="en-US" dirty="0"/>
              <a:t>San Leandro is good for standalone </a:t>
            </a:r>
          </a:p>
          <a:p>
            <a:pPr marL="1200150" lvl="2" indent="-285750">
              <a:buFont typeface="Arial" panose="020B0604020202020204" pitchFamily="34" charset="0"/>
              <a:buChar char="•"/>
            </a:pPr>
            <a:r>
              <a:rPr lang="en-US" dirty="0"/>
              <a:t>Mountain View mall for food court location.</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52156498"/>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otalTime>3</TotalTime>
  <Words>264</Words>
  <Application>Microsoft Macintosh PowerPoint</Application>
  <PresentationFormat>Widescreen</PresentationFormat>
  <Paragraphs>30</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Franklin Gothic Book</vt:lpstr>
      <vt:lpstr>Crop</vt:lpstr>
      <vt:lpstr>Applied Data Science Capstone Project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Data Science Capstone Project </dc:title>
  <dc:creator>Rajiv Medikonda</dc:creator>
  <cp:lastModifiedBy>Rajiv Medikonda</cp:lastModifiedBy>
  <cp:revision>2</cp:revision>
  <dcterms:created xsi:type="dcterms:W3CDTF">2019-08-20T01:02:06Z</dcterms:created>
  <dcterms:modified xsi:type="dcterms:W3CDTF">2019-08-20T01:05:18Z</dcterms:modified>
</cp:coreProperties>
</file>